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9" r:id="rId2"/>
    <p:sldId id="475" r:id="rId3"/>
    <p:sldId id="418" r:id="rId4"/>
    <p:sldId id="463" r:id="rId5"/>
    <p:sldId id="400" r:id="rId6"/>
    <p:sldId id="464" r:id="rId7"/>
    <p:sldId id="378" r:id="rId8"/>
    <p:sldId id="452" r:id="rId9"/>
    <p:sldId id="476" r:id="rId10"/>
    <p:sldId id="448" r:id="rId11"/>
    <p:sldId id="466" r:id="rId12"/>
    <p:sldId id="467" r:id="rId13"/>
    <p:sldId id="478" r:id="rId14"/>
    <p:sldId id="462" r:id="rId15"/>
    <p:sldId id="456" r:id="rId16"/>
    <p:sldId id="474" r:id="rId17"/>
    <p:sldId id="458" r:id="rId18"/>
    <p:sldId id="479" r:id="rId19"/>
    <p:sldId id="480" r:id="rId20"/>
    <p:sldId id="473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10F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39" autoAdjust="0"/>
  </p:normalViewPr>
  <p:slideViewPr>
    <p:cSldViewPr snapToGrid="0">
      <p:cViewPr>
        <p:scale>
          <a:sx n="60" d="100"/>
          <a:sy n="60" d="100"/>
        </p:scale>
        <p:origin x="-15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5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333EF8-9F09-4969-B2D6-719E32D7D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5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5482"/>
            <a:ext cx="5437550" cy="44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DBEF788-9E68-4066-9B41-CD750E53A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AE086-EBCF-495F-A80B-62ECA940C0A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The communications plan starts on day 1 – not at the point of publication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Talk to everyone and anyone - focus on key people who can help you drive change and find enthusiasts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Face to face is always better – so get out and about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The aim is to improve patient care not to catch  anyone out so share wherever possible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It’s not hard, but it is time consuming</a:t>
            </a:r>
          </a:p>
          <a:p>
            <a:pPr marL="593725" lvl="1" indent="-363538" eaLnBrk="1" hangingPunct="1">
              <a:buNone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From start to finish - assume no one knows about the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EF788-9E68-4066-9B41-CD750E53A6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EF788-9E68-4066-9B41-CD750E53A6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7C964-09AE-4293-9E5B-32B3159F727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7C964-09AE-4293-9E5B-32B3159F727A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7C964-09AE-4293-9E5B-32B3159F727A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7C964-09AE-4293-9E5B-32B3159F727A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EF788-9E68-4066-9B41-CD750E53A6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EF788-9E68-4066-9B41-CD750E53A6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EF788-9E68-4066-9B41-CD750E53A6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EF788-9E68-4066-9B41-CD750E53A6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034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D14F-E9D3-4403-B871-4A11C9B77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153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1531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BDBF-C5E1-4EA7-8027-3E336EFCD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7D4BA-B6C7-44E6-A53D-42C3A7B438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A48E-D214-429C-B569-537AB8883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77F0-60EB-42D0-98D4-C47290D37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1F60D-F91B-44A2-A835-DB37CC3C3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8EED-BE30-4C32-A8F1-8A18E86646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4A0C-FFBA-48A1-ADFC-38C8949A5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9DDC8-D941-4D6A-936A-67F67ED56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3231-44F1-457D-9C65-D855448C9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6988"/>
            <a:ext cx="9144000" cy="1143001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D18D76-C273-41F3-A6FA-BAE8A943AD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9" Type="http://schemas.openxmlformats.org/officeDocument/2006/relationships/image" Target="../media/image46.pn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34" Type="http://schemas.openxmlformats.org/officeDocument/2006/relationships/image" Target="../media/image41.jpeg"/><Relationship Id="rId42" Type="http://schemas.openxmlformats.org/officeDocument/2006/relationships/image" Target="../media/image49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33" Type="http://schemas.openxmlformats.org/officeDocument/2006/relationships/image" Target="../media/image40.jpeg"/><Relationship Id="rId38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jpe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32" Type="http://schemas.openxmlformats.org/officeDocument/2006/relationships/image" Target="../media/image39.jpeg"/><Relationship Id="rId37" Type="http://schemas.openxmlformats.org/officeDocument/2006/relationships/image" Target="../media/image44.jpeg"/><Relationship Id="rId40" Type="http://schemas.openxmlformats.org/officeDocument/2006/relationships/image" Target="../media/image47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36" Type="http://schemas.openxmlformats.org/officeDocument/2006/relationships/image" Target="../media/image43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31" Type="http://schemas.openxmlformats.org/officeDocument/2006/relationships/image" Target="../media/image38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Relationship Id="rId30" Type="http://schemas.openxmlformats.org/officeDocument/2006/relationships/image" Target="../media/image37.jpeg"/><Relationship Id="rId35" Type="http://schemas.openxmlformats.org/officeDocument/2006/relationships/image" Target="../media/image42.jpeg"/><Relationship Id="rId43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health.org.uk/node/67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hyperlink" Target="https://twitter.com/NCEPOD?ref_src=twsrc%5egoogle|twcamp%5eserp|twgr%5eautho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97268"/>
            <a:ext cx="9144000" cy="1487383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Engaging </a:t>
            </a:r>
            <a:r>
              <a:rPr lang="en-GB" dirty="0" smtClean="0">
                <a:latin typeface="Calibri" pitchFamily="34" charset="0"/>
              </a:rPr>
              <a:t>with </a:t>
            </a:r>
            <a:r>
              <a:rPr lang="en-GB" dirty="0" smtClean="0">
                <a:latin typeface="Calibri" pitchFamily="34" charset="0"/>
              </a:rPr>
              <a:t>Stakeholders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9413" y="3576828"/>
            <a:ext cx="6400800" cy="145237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Marisa Mason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NCEPOD</a:t>
            </a:r>
            <a:endParaRPr lang="en-US" dirty="0" smtClean="0"/>
          </a:p>
        </p:txBody>
      </p:sp>
      <p:pic>
        <p:nvPicPr>
          <p:cNvPr id="4" name="Picture 3" descr="NCEPOD logo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859" y="5209574"/>
            <a:ext cx="2221616" cy="73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Post publication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5669" y="1513486"/>
            <a:ext cx="8232631" cy="46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365125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800" kern="0" dirty="0" smtClean="0">
                <a:latin typeface="Calibri" pitchFamily="34" charset="0"/>
              </a:rPr>
              <a:t>Report and additional materials widely available</a:t>
            </a:r>
          </a:p>
          <a:p>
            <a:pPr marL="822325" lvl="1" indent="-365125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kern="0" dirty="0" smtClean="0">
                <a:latin typeface="Calibri" pitchFamily="34" charset="0"/>
              </a:rPr>
              <a:t>Presentations</a:t>
            </a:r>
          </a:p>
          <a:p>
            <a:pPr marL="822325" lvl="1" indent="-365125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kern="0" dirty="0" smtClean="0">
                <a:latin typeface="Calibri" pitchFamily="34" charset="0"/>
              </a:rPr>
              <a:t>Patient leaflets</a:t>
            </a:r>
          </a:p>
          <a:p>
            <a:pPr marL="822325" lvl="1" indent="-365125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kern="0" dirty="0" smtClean="0">
                <a:latin typeface="Calibri" pitchFamily="34" charset="0"/>
              </a:rPr>
              <a:t>Summaries and </a:t>
            </a:r>
            <a:r>
              <a:rPr lang="en-GB" sz="2400" kern="0" dirty="0" err="1" smtClean="0">
                <a:latin typeface="Calibri" pitchFamily="34" charset="0"/>
              </a:rPr>
              <a:t>infographics</a:t>
            </a:r>
            <a:endParaRPr lang="en-GB" sz="2400" kern="0" dirty="0" smtClean="0">
              <a:latin typeface="Calibri" pitchFamily="34" charset="0"/>
            </a:endParaRPr>
          </a:p>
          <a:p>
            <a:pPr marL="365125" lvl="0" indent="-365125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800" kern="0" dirty="0" smtClean="0">
                <a:latin typeface="Calibri" pitchFamily="34" charset="0"/>
              </a:rPr>
              <a:t>Local presentations</a:t>
            </a:r>
          </a:p>
          <a:p>
            <a:pPr marL="365125" lvl="0" indent="-365125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800" kern="0" dirty="0" smtClean="0">
                <a:latin typeface="Calibri" pitchFamily="34" charset="0"/>
              </a:rPr>
              <a:t>Impact </a:t>
            </a:r>
            <a:r>
              <a:rPr lang="en-GB" sz="2800" kern="0" dirty="0" smtClean="0">
                <a:latin typeface="Calibri" pitchFamily="34" charset="0"/>
              </a:rPr>
              <a:t>assessment – demonstrates the worth</a:t>
            </a:r>
          </a:p>
          <a:p>
            <a:pPr marL="365125" lvl="0" indent="-365125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800" kern="0" dirty="0" smtClean="0">
                <a:latin typeface="Calibri" pitchFamily="34" charset="0"/>
              </a:rPr>
              <a:t>Promotion of local work</a:t>
            </a:r>
            <a:endParaRPr lang="en-GB" sz="2800" kern="0" dirty="0" smtClean="0">
              <a:latin typeface="Calibri" pitchFamily="34" charset="0"/>
            </a:endParaRPr>
          </a:p>
          <a:p>
            <a:pPr marL="365125" marR="0" lvl="0" indent="-36512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1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Post </a:t>
            </a:r>
            <a:r>
              <a:rPr lang="en-GB" dirty="0" smtClean="0">
                <a:latin typeface="Calibri" pitchFamily="34" charset="0"/>
              </a:rPr>
              <a:t>publication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36483" y="6038192"/>
            <a:ext cx="1876096" cy="77251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accent3"/>
                </a:solidFill>
              </a:ln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597" t="27745" r="26329" b="11638"/>
          <a:stretch>
            <a:fillRect/>
          </a:stretch>
        </p:blipFill>
        <p:spPr bwMode="auto">
          <a:xfrm>
            <a:off x="788273" y="1320783"/>
            <a:ext cx="7614746" cy="528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1"/>
          </a:xfrm>
          <a:solidFill>
            <a:srgbClr val="002060"/>
          </a:solidFill>
        </p:spPr>
        <p:txBody>
          <a:bodyPr/>
          <a:lstStyle/>
          <a:p>
            <a:pPr algn="l" eaLnBrk="1" hangingPunct="1"/>
            <a:r>
              <a:rPr lang="en-GB" dirty="0" smtClean="0">
                <a:latin typeface="Calibri" pitchFamily="34" charset="0"/>
              </a:rPr>
              <a:t>					Audit </a:t>
            </a:r>
            <a:r>
              <a:rPr lang="en-GB" dirty="0" smtClean="0">
                <a:latin typeface="Calibri" pitchFamily="34" charset="0"/>
              </a:rPr>
              <a:t>tools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6483" y="6038192"/>
            <a:ext cx="1876096" cy="77251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accent3"/>
                </a:solidFill>
              </a:ln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32024" b="6250"/>
          <a:stretch>
            <a:fillRect/>
          </a:stretch>
        </p:blipFill>
        <p:spPr bwMode="auto">
          <a:xfrm>
            <a:off x="110361" y="94596"/>
            <a:ext cx="4168073" cy="3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17672" b="6250"/>
          <a:stretch>
            <a:fillRect/>
          </a:stretch>
        </p:blipFill>
        <p:spPr bwMode="auto">
          <a:xfrm>
            <a:off x="141887" y="3324486"/>
            <a:ext cx="8907517" cy="35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26367" r="33015" b="7227"/>
          <a:stretch>
            <a:fillRect/>
          </a:stretch>
        </p:blipFill>
        <p:spPr bwMode="auto">
          <a:xfrm>
            <a:off x="5029200" y="1179345"/>
            <a:ext cx="3908863" cy="21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1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Posters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l="12480" t="17026" r="14091" b="8836"/>
          <a:stretch>
            <a:fillRect/>
          </a:stretch>
        </p:blipFill>
        <p:spPr bwMode="auto">
          <a:xfrm>
            <a:off x="0" y="1198178"/>
            <a:ext cx="9144000" cy="565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7" name="Picture 2" descr="1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09961"/>
            <a:ext cx="647700" cy="923925"/>
          </a:xfrm>
          <a:prstGeom prst="rect">
            <a:avLst/>
          </a:prstGeom>
          <a:noFill/>
        </p:spPr>
      </p:pic>
      <p:pic>
        <p:nvPicPr>
          <p:cNvPr id="3106" name="Picture 3" descr="1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16832"/>
            <a:ext cx="647700" cy="923925"/>
          </a:xfrm>
          <a:prstGeom prst="rect">
            <a:avLst/>
          </a:prstGeom>
          <a:noFill/>
        </p:spPr>
      </p:pic>
      <p:pic>
        <p:nvPicPr>
          <p:cNvPr id="3105" name="Picture 4" descr="1991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16832"/>
            <a:ext cx="647700" cy="923925"/>
          </a:xfrm>
          <a:prstGeom prst="rect">
            <a:avLst/>
          </a:prstGeom>
          <a:noFill/>
        </p:spPr>
      </p:pic>
      <p:pic>
        <p:nvPicPr>
          <p:cNvPr id="3104" name="Picture 5" descr="1992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916832"/>
            <a:ext cx="647700" cy="923925"/>
          </a:xfrm>
          <a:prstGeom prst="rect">
            <a:avLst/>
          </a:prstGeom>
          <a:noFill/>
        </p:spPr>
      </p:pic>
      <p:pic>
        <p:nvPicPr>
          <p:cNvPr id="3103" name="Picture 6" descr="1993_4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2699792" y="1909961"/>
            <a:ext cx="647700" cy="942975"/>
          </a:xfrm>
          <a:prstGeom prst="rect">
            <a:avLst/>
          </a:prstGeom>
          <a:noFill/>
        </p:spPr>
      </p:pic>
      <p:pic>
        <p:nvPicPr>
          <p:cNvPr id="3102" name="Picture 7" descr="1994_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909961"/>
            <a:ext cx="647700" cy="923925"/>
          </a:xfrm>
          <a:prstGeom prst="rect">
            <a:avLst/>
          </a:prstGeom>
          <a:noFill/>
        </p:spPr>
      </p:pic>
      <p:pic>
        <p:nvPicPr>
          <p:cNvPr id="3101" name="Picture 8" descr="1995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909961"/>
            <a:ext cx="647700" cy="923925"/>
          </a:xfrm>
          <a:prstGeom prst="rect">
            <a:avLst/>
          </a:prstGeom>
          <a:noFill/>
        </p:spPr>
      </p:pic>
      <p:pic>
        <p:nvPicPr>
          <p:cNvPr id="3100" name="Picture 9" descr="1996_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1909961"/>
            <a:ext cx="647700" cy="923925"/>
          </a:xfrm>
          <a:prstGeom prst="rect">
            <a:avLst/>
          </a:prstGeom>
          <a:noFill/>
        </p:spPr>
      </p:pic>
      <p:pic>
        <p:nvPicPr>
          <p:cNvPr id="3099" name="Picture 10" descr="1999e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1909961"/>
            <a:ext cx="666750" cy="923925"/>
          </a:xfrm>
          <a:prstGeom prst="rect">
            <a:avLst/>
          </a:prstGeom>
          <a:noFill/>
        </p:spPr>
      </p:pic>
      <p:pic>
        <p:nvPicPr>
          <p:cNvPr id="3098" name="Picture 11" descr="2000i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6096" y="1909961"/>
            <a:ext cx="647700" cy="923925"/>
          </a:xfrm>
          <a:prstGeom prst="rect">
            <a:avLst/>
          </a:prstGeom>
          <a:noFill/>
        </p:spPr>
      </p:pic>
      <p:pic>
        <p:nvPicPr>
          <p:cNvPr id="3097" name="Picture 12" descr="2000ptc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1909961"/>
            <a:ext cx="647700" cy="923925"/>
          </a:xfrm>
          <a:prstGeom prst="rect">
            <a:avLst/>
          </a:prstGeom>
          <a:noFill/>
        </p:spPr>
      </p:pic>
      <p:pic>
        <p:nvPicPr>
          <p:cNvPr id="3096" name="Picture 13" descr="2000ta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1916832"/>
            <a:ext cx="647700" cy="942975"/>
          </a:xfrm>
          <a:prstGeom prst="rect">
            <a:avLst/>
          </a:prstGeom>
          <a:noFill/>
        </p:spPr>
      </p:pic>
      <p:pic>
        <p:nvPicPr>
          <p:cNvPr id="3095" name="Picture 14" descr="2001c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1916832"/>
            <a:ext cx="647700" cy="923925"/>
          </a:xfrm>
          <a:prstGeom prst="rect">
            <a:avLst/>
          </a:prstGeom>
          <a:noFill/>
        </p:spPr>
      </p:pic>
      <p:pic>
        <p:nvPicPr>
          <p:cNvPr id="3094" name="Picture 15" descr="2002fa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328" y="1916832"/>
            <a:ext cx="647700" cy="923925"/>
          </a:xfrm>
          <a:prstGeom prst="rect">
            <a:avLst/>
          </a:prstGeom>
          <a:noFill/>
        </p:spPr>
      </p:pic>
      <p:pic>
        <p:nvPicPr>
          <p:cNvPr id="3093" name="Picture 16" descr="2003wo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00392" y="1916832"/>
            <a:ext cx="647700" cy="923925"/>
          </a:xfrm>
          <a:prstGeom prst="rect">
            <a:avLst/>
          </a:prstGeom>
          <a:noFill/>
        </p:spPr>
      </p:pic>
      <p:pic>
        <p:nvPicPr>
          <p:cNvPr id="3092" name="Picture 17" descr="2004so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1560" y="3429000"/>
            <a:ext cx="647700" cy="923925"/>
          </a:xfrm>
          <a:prstGeom prst="rect">
            <a:avLst/>
          </a:prstGeom>
          <a:noFill/>
        </p:spPr>
      </p:pic>
      <p:pic>
        <p:nvPicPr>
          <p:cNvPr id="3091" name="Picture 18" descr="2005aaa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87624" y="3429000"/>
            <a:ext cx="647700" cy="923925"/>
          </a:xfrm>
          <a:prstGeom prst="rect">
            <a:avLst/>
          </a:prstGeom>
          <a:noFill/>
        </p:spPr>
      </p:pic>
      <p:pic>
        <p:nvPicPr>
          <p:cNvPr id="3090" name="Picture 19" descr="2005aap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63688" y="3429000"/>
            <a:ext cx="647700" cy="923925"/>
          </a:xfrm>
          <a:prstGeom prst="rect">
            <a:avLst/>
          </a:prstGeom>
          <a:noFill/>
        </p:spPr>
      </p:pic>
      <p:pic>
        <p:nvPicPr>
          <p:cNvPr id="3089" name="Picture 20" descr="2006c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67744" y="3429000"/>
            <a:ext cx="647700" cy="923925"/>
          </a:xfrm>
          <a:prstGeom prst="rect">
            <a:avLst/>
          </a:prstGeom>
          <a:noFill/>
        </p:spPr>
      </p:pic>
      <p:pic>
        <p:nvPicPr>
          <p:cNvPr id="3088" name="Picture 21" descr="2007ea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43808" y="3429000"/>
            <a:ext cx="647700" cy="923925"/>
          </a:xfrm>
          <a:prstGeom prst="rect">
            <a:avLst/>
          </a:prstGeom>
          <a:noFill/>
        </p:spPr>
      </p:pic>
      <p:pic>
        <p:nvPicPr>
          <p:cNvPr id="3087" name="Picture 22" descr="2007t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19872" y="3429000"/>
            <a:ext cx="647700" cy="923925"/>
          </a:xfrm>
          <a:prstGeom prst="rect">
            <a:avLst/>
          </a:prstGeom>
          <a:noFill/>
        </p:spPr>
      </p:pic>
      <p:pic>
        <p:nvPicPr>
          <p:cNvPr id="3086" name="Picture 23" descr="2008cab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995936" y="3429000"/>
            <a:ext cx="647700" cy="923925"/>
          </a:xfrm>
          <a:prstGeom prst="rect">
            <a:avLst/>
          </a:prstGeom>
          <a:noFill/>
        </p:spPr>
      </p:pic>
      <p:pic>
        <p:nvPicPr>
          <p:cNvPr id="3085" name="Picture 24" descr="2008sact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01015" y="3429000"/>
            <a:ext cx="647700" cy="923925"/>
          </a:xfrm>
          <a:prstGeom prst="rect">
            <a:avLst/>
          </a:prstGeom>
          <a:noFill/>
        </p:spPr>
      </p:pic>
      <p:pic>
        <p:nvPicPr>
          <p:cNvPr id="3084" name="Picture 25" descr="2008sc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277079" y="3429000"/>
            <a:ext cx="665162" cy="957430"/>
          </a:xfrm>
          <a:prstGeom prst="rect">
            <a:avLst/>
          </a:prstGeom>
          <a:noFill/>
        </p:spPr>
      </p:pic>
      <p:pic>
        <p:nvPicPr>
          <p:cNvPr id="3083" name="Picture 26" descr="2009aki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853143" y="3429000"/>
            <a:ext cx="656238" cy="936104"/>
          </a:xfrm>
          <a:prstGeom prst="rect">
            <a:avLst/>
          </a:prstGeom>
          <a:noFill/>
        </p:spPr>
      </p:pic>
      <p:pic>
        <p:nvPicPr>
          <p:cNvPr id="3082" name="Picture 27" descr="2009dah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429207" y="3429000"/>
            <a:ext cx="663073" cy="936104"/>
          </a:xfrm>
          <a:prstGeom prst="rect">
            <a:avLst/>
          </a:prstGeom>
          <a:noFill/>
        </p:spPr>
      </p:pic>
      <p:pic>
        <p:nvPicPr>
          <p:cNvPr id="3081" name="Picture 28" descr="2010cs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05271" y="3429000"/>
            <a:ext cx="663073" cy="936104"/>
          </a:xfrm>
          <a:prstGeom prst="rect">
            <a:avLst/>
          </a:prstGeom>
          <a:noFill/>
        </p:spPr>
      </p:pic>
      <p:pic>
        <p:nvPicPr>
          <p:cNvPr id="3080" name="Picture 29" descr="2010eese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581335" y="3429000"/>
            <a:ext cx="663073" cy="936104"/>
          </a:xfrm>
          <a:prstGeom prst="rect">
            <a:avLst/>
          </a:prstGeom>
          <a:noFill/>
        </p:spPr>
      </p:pic>
      <p:pic>
        <p:nvPicPr>
          <p:cNvPr id="3079" name="Picture 30" descr="2010pn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157399" y="3429000"/>
            <a:ext cx="663073" cy="936104"/>
          </a:xfrm>
          <a:prstGeom prst="rect">
            <a:avLst/>
          </a:prstGeom>
          <a:noFill/>
        </p:spPr>
      </p:pic>
      <p:pic>
        <p:nvPicPr>
          <p:cNvPr id="3078" name="Picture 31" descr="2011poc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470603" y="4797152"/>
            <a:ext cx="720080" cy="1016584"/>
          </a:xfrm>
          <a:prstGeom prst="rect">
            <a:avLst/>
          </a:prstGeom>
          <a:noFill/>
        </p:spPr>
      </p:pic>
      <p:pic>
        <p:nvPicPr>
          <p:cNvPr id="3077" name="Picture 32" descr="2011ps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024079" y="4797152"/>
            <a:ext cx="706718" cy="997719"/>
          </a:xfrm>
          <a:prstGeom prst="rect">
            <a:avLst/>
          </a:prstGeom>
          <a:noFill/>
        </p:spPr>
      </p:pic>
      <p:pic>
        <p:nvPicPr>
          <p:cNvPr id="3076" name="Picture 33" descr="2012bs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624853" y="4797152"/>
            <a:ext cx="706718" cy="997719"/>
          </a:xfrm>
          <a:prstGeom prst="rect">
            <a:avLst/>
          </a:prstGeom>
          <a:noFill/>
        </p:spPr>
      </p:pic>
      <p:pic>
        <p:nvPicPr>
          <p:cNvPr id="3075" name="Picture 34" descr="2012cap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178329" y="4797152"/>
            <a:ext cx="706718" cy="997719"/>
          </a:xfrm>
          <a:prstGeom prst="rect">
            <a:avLst/>
          </a:prstGeom>
          <a:noFill/>
        </p:spPr>
      </p:pic>
      <p:pic>
        <p:nvPicPr>
          <p:cNvPr id="3074" name="Picture 35" descr="2013arld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747571" y="4797152"/>
            <a:ext cx="706718" cy="997719"/>
          </a:xfrm>
          <a:prstGeom prst="rect">
            <a:avLst/>
          </a:prstGeom>
          <a:noFill/>
        </p:spPr>
      </p:pic>
      <p:pic>
        <p:nvPicPr>
          <p:cNvPr id="3073" name="Picture 36" descr="2013sah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275169" y="4797152"/>
            <a:ext cx="727504" cy="1008112"/>
          </a:xfrm>
          <a:prstGeom prst="rect">
            <a:avLst/>
          </a:prstGeom>
          <a:noFill/>
        </p:spPr>
      </p:pic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38" cstate="print"/>
          <a:srcRect l="28711" t="5859" r="30273" b="20898"/>
          <a:stretch>
            <a:fillRect/>
          </a:stretch>
        </p:blipFill>
        <p:spPr bwMode="auto">
          <a:xfrm>
            <a:off x="4764095" y="4797151"/>
            <a:ext cx="720080" cy="102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9" cstate="print"/>
          <a:srcRect l="28881" t="8675" r="30261" b="19123"/>
          <a:stretch>
            <a:fillRect/>
          </a:stretch>
        </p:blipFill>
        <p:spPr bwMode="auto">
          <a:xfrm>
            <a:off x="5271397" y="4790365"/>
            <a:ext cx="740546" cy="104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0" cstate="print"/>
          <a:srcRect l="28711" t="8789" r="30273" b="18701"/>
          <a:stretch>
            <a:fillRect/>
          </a:stretch>
        </p:blipFill>
        <p:spPr bwMode="auto">
          <a:xfrm>
            <a:off x="5728554" y="4789199"/>
            <a:ext cx="748153" cy="105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GB" dirty="0" smtClean="0"/>
              <a:t>Reports</a:t>
            </a:r>
            <a:endParaRPr lang="en-GB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1" cstate="print"/>
          <a:srcRect l="23821" t="32653" r="40820" b="5207"/>
          <a:stretch>
            <a:fillRect/>
          </a:stretch>
        </p:blipFill>
        <p:spPr bwMode="auto">
          <a:xfrm>
            <a:off x="6223667" y="4789202"/>
            <a:ext cx="773903" cy="10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2" cstate="print"/>
          <a:srcRect l="28641" t="14485" r="30607" b="13903"/>
          <a:stretch>
            <a:fillRect/>
          </a:stretch>
        </p:blipFill>
        <p:spPr bwMode="auto">
          <a:xfrm>
            <a:off x="6716018" y="4797152"/>
            <a:ext cx="7683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3" cstate="print"/>
          <a:srcRect l="25987" t="13289" r="27354" b="4763"/>
          <a:stretch>
            <a:fillRect/>
          </a:stretch>
        </p:blipFill>
        <p:spPr bwMode="auto">
          <a:xfrm>
            <a:off x="7203945" y="4798216"/>
            <a:ext cx="770301" cy="10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err="1" smtClean="0">
                <a:latin typeface="Calibri" pitchFamily="34" charset="0"/>
              </a:rPr>
              <a:t>Tracheostomy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49" y="1371596"/>
            <a:ext cx="8639504" cy="51710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Suggested by AAGBI and </a:t>
            </a:r>
            <a:r>
              <a:rPr lang="en-GB" dirty="0" smtClean="0">
                <a:latin typeface="Calibri" pitchFamily="34" charset="0"/>
              </a:rPr>
              <a:t>ICS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ICS guidelines were updated on the same day </a:t>
            </a:r>
          </a:p>
          <a:p>
            <a:pPr marL="593725" lvl="1" indent="-363538" eaLnBrk="1" hangingPunct="1">
              <a:buNone/>
            </a:pPr>
            <a:r>
              <a:rPr lang="en-GB" dirty="0" smtClean="0">
                <a:latin typeface="Calibri" pitchFamily="34" charset="0"/>
              </a:rPr>
              <a:t>	</a:t>
            </a:r>
            <a:r>
              <a:rPr lang="en-GB" dirty="0" smtClean="0">
                <a:latin typeface="Calibri" pitchFamily="34" charset="0"/>
              </a:rPr>
              <a:t>as our report came out</a:t>
            </a:r>
          </a:p>
          <a:p>
            <a:pPr marL="593725" lvl="1" indent="-363538" eaLnBrk="1" hangingPunct="1">
              <a:buNone/>
            </a:pPr>
            <a:endParaRPr lang="en-GB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Brendan McGrath appointed as National </a:t>
            </a:r>
            <a:r>
              <a:rPr lang="en-GB" dirty="0" err="1" smtClean="0">
                <a:latin typeface="Calibri" pitchFamily="34" charset="0"/>
              </a:rPr>
              <a:t>Tracheostomy</a:t>
            </a:r>
            <a:r>
              <a:rPr lang="en-GB" dirty="0" smtClean="0">
                <a:latin typeface="Calibri" pitchFamily="34" charset="0"/>
              </a:rPr>
              <a:t> Lead </a:t>
            </a:r>
            <a:br>
              <a:rPr lang="en-GB" dirty="0" smtClean="0">
                <a:latin typeface="Calibri" pitchFamily="34" charset="0"/>
              </a:rPr>
            </a:br>
            <a:endParaRPr lang="en-GB" sz="800" dirty="0" smtClean="0">
              <a:latin typeface="Calibri" pitchFamily="34" charset="0"/>
            </a:endParaRPr>
          </a:p>
          <a:p>
            <a:pPr marL="630238" lvl="1" indent="0" eaLnBrk="1" hangingPunct="1">
              <a:buNone/>
            </a:pPr>
            <a:r>
              <a:rPr lang="en-GB" sz="1600" dirty="0" smtClean="0"/>
              <a:t>The</a:t>
            </a:r>
            <a:r>
              <a:rPr lang="en-GB" sz="1600" dirty="0" smtClean="0"/>
              <a:t> </a:t>
            </a:r>
            <a:r>
              <a:rPr lang="en-GB" sz="1600" i="1" u="sng" dirty="0" smtClean="0">
                <a:hlinkClick r:id="rId2"/>
              </a:rPr>
              <a:t>Improving multidisciplinary </a:t>
            </a:r>
            <a:r>
              <a:rPr lang="en-GB" sz="1600" i="1" u="sng" dirty="0" err="1" smtClean="0">
                <a:hlinkClick r:id="rId2"/>
              </a:rPr>
              <a:t>tracheostomy</a:t>
            </a:r>
            <a:r>
              <a:rPr lang="en-GB" sz="1600" i="1" u="sng" dirty="0" smtClean="0">
                <a:hlinkClick r:id="rId2"/>
              </a:rPr>
              <a:t> care:</a:t>
            </a:r>
            <a:r>
              <a:rPr lang="en-GB" sz="1600" u="sng" dirty="0" smtClean="0">
                <a:hlinkClick r:id="rId2"/>
              </a:rPr>
              <a:t> </a:t>
            </a:r>
            <a:r>
              <a:rPr lang="en-GB" sz="1600" i="1" u="sng" dirty="0" smtClean="0">
                <a:hlinkClick r:id="rId2"/>
              </a:rPr>
              <a:t>implementing the Global </a:t>
            </a:r>
            <a:r>
              <a:rPr lang="en-GB" sz="1600" i="1" u="sng" dirty="0" err="1" smtClean="0">
                <a:hlinkClick r:id="rId2"/>
              </a:rPr>
              <a:t>Tracheostomy</a:t>
            </a:r>
            <a:r>
              <a:rPr lang="en-GB" sz="1600" i="1" u="sng" dirty="0" smtClean="0">
                <a:hlinkClick r:id="rId2"/>
              </a:rPr>
              <a:t> Collaborative quality improvement </a:t>
            </a:r>
            <a:r>
              <a:rPr lang="en-GB" sz="1600" dirty="0" smtClean="0"/>
              <a:t>project offers solutions to many of the challenges outlined in the NCEPOD report. </a:t>
            </a:r>
            <a:endParaRPr lang="en-GB" sz="1600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sz="800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60000"/>
              </a:lnSpc>
            </a:pPr>
            <a:endParaRPr lang="en-GB" sz="2800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28711" t="5859" r="30273" b="20898"/>
          <a:stretch>
            <a:fillRect/>
          </a:stretch>
        </p:blipFill>
        <p:spPr bwMode="auto">
          <a:xfrm>
            <a:off x="7551683" y="1249909"/>
            <a:ext cx="1337860" cy="19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Sepsis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49" y="1592316"/>
            <a:ext cx="8639504" cy="495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Suggested by UK Sepsis </a:t>
            </a:r>
            <a:r>
              <a:rPr lang="en-GB" dirty="0" smtClean="0">
                <a:latin typeface="Calibri" pitchFamily="34" charset="0"/>
              </a:rPr>
              <a:t>Trust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Met with them and patients</a:t>
            </a:r>
            <a:endParaRPr lang="en-GB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APPG for sepsis – met to see their report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NHSE – waited for both reports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NICE guidelines – all work fed into this</a:t>
            </a:r>
          </a:p>
          <a:p>
            <a:pPr marL="593725" lvl="1" indent="-363538" eaLnBrk="1" hangingPunct="1">
              <a:buNone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BBC  got early sight for ‘Trust Me, I’m </a:t>
            </a:r>
            <a:r>
              <a:rPr lang="en-GB" dirty="0" smtClean="0">
                <a:latin typeface="Calibri" pitchFamily="34" charset="0"/>
              </a:rPr>
              <a:t>a </a:t>
            </a:r>
            <a:r>
              <a:rPr lang="en-GB" dirty="0" smtClean="0">
                <a:latin typeface="Calibri" pitchFamily="34" charset="0"/>
              </a:rPr>
              <a:t>Doctor’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Local change supported thorough newsletter/posters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sz="800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60000"/>
              </a:lnSpc>
            </a:pPr>
            <a:endParaRPr lang="en-GB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821" t="32653" r="40820" b="5207"/>
          <a:stretch>
            <a:fillRect/>
          </a:stretch>
        </p:blipFill>
        <p:spPr bwMode="auto">
          <a:xfrm>
            <a:off x="7567448" y="1241960"/>
            <a:ext cx="1337767" cy="188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Non-invasive ventilation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49" y="1355834"/>
            <a:ext cx="6999889" cy="518684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Suggested by British Thoracic </a:t>
            </a:r>
            <a:r>
              <a:rPr lang="en-GB" dirty="0" smtClean="0">
                <a:latin typeface="Calibri" pitchFamily="34" charset="0"/>
              </a:rPr>
              <a:t>Society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Working with them so that they can develop Quality Standards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Linking with speakers for the launch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Liaising with RCP and NHSE to promote work they have done</a:t>
            </a:r>
            <a:endParaRPr lang="en-GB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sz="800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60000"/>
              </a:lnSpc>
            </a:pPr>
            <a:endParaRPr lang="en-GB" sz="2800" dirty="0" smtClean="0"/>
          </a:p>
        </p:txBody>
      </p:sp>
      <p:pic>
        <p:nvPicPr>
          <p:cNvPr id="1026" name="Picture 2" descr="C:\Users\mmason.NCEPOD\AppData\Local\Microsoft\Windows\Temporary Internet Files\Content.IE5\VK09QKO0\question_makrs_cutie_mark_by_rildraw-d4byew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276" y="1355836"/>
            <a:ext cx="1472179" cy="1797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Summary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49" y="1608082"/>
            <a:ext cx="8355723" cy="4934597"/>
          </a:xfrm>
        </p:spPr>
        <p:txBody>
          <a:bodyPr/>
          <a:lstStyle/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The </a:t>
            </a:r>
            <a:r>
              <a:rPr lang="en-GB" dirty="0" err="1" smtClean="0">
                <a:latin typeface="Calibri" pitchFamily="34" charset="0"/>
              </a:rPr>
              <a:t>comms</a:t>
            </a:r>
            <a:r>
              <a:rPr lang="en-GB" dirty="0" smtClean="0">
                <a:latin typeface="Calibri" pitchFamily="34" charset="0"/>
              </a:rPr>
              <a:t> plan starts on day 1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Talk to everyone and anyon</a:t>
            </a:r>
            <a:r>
              <a:rPr lang="en-GB" dirty="0" smtClean="0">
                <a:latin typeface="Calibri" pitchFamily="34" charset="0"/>
              </a:rPr>
              <a:t>e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Find </a:t>
            </a:r>
            <a:r>
              <a:rPr lang="en-GB" dirty="0" smtClean="0">
                <a:latin typeface="Calibri" pitchFamily="34" charset="0"/>
              </a:rPr>
              <a:t>enthusiasts </a:t>
            </a:r>
            <a:r>
              <a:rPr lang="en-GB" dirty="0" smtClean="0">
                <a:latin typeface="Calibri" pitchFamily="34" charset="0"/>
              </a:rPr>
              <a:t>– and ask for </a:t>
            </a:r>
            <a:r>
              <a:rPr lang="en-GB" dirty="0" smtClean="0">
                <a:latin typeface="Calibri" pitchFamily="34" charset="0"/>
              </a:rPr>
              <a:t>help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Face to face is always better – so get out and about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The aim is to improve patient care, not to catch  anyone out - share wherever possible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It’s not hard, but it is time consuming</a:t>
            </a:r>
          </a:p>
          <a:p>
            <a:pPr marL="593725" lvl="1" indent="-363538" eaLnBrk="1" hangingPunct="1">
              <a:buNone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None/>
            </a:pPr>
            <a:endParaRPr lang="en-GB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sz="800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60000"/>
              </a:lnSpc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Top tip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2053" name="Picture 5" descr="C:\Users\mmason.NCEPOD\AppData\Local\Microsoft\Windows\Temporary Internet Files\Content.IE5\7X4KFI4M\tumblr_m827wvZ10R1qb0n0p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28" y="1662515"/>
            <a:ext cx="3453968" cy="4533334"/>
          </a:xfrm>
          <a:prstGeom prst="rect">
            <a:avLst/>
          </a:prstGeom>
          <a:noFill/>
        </p:spPr>
      </p:pic>
      <p:pic>
        <p:nvPicPr>
          <p:cNvPr id="2054" name="Picture 6" descr="C:\Users\mmason.NCEPOD\AppData\Local\Microsoft\Windows\Temporary Internet Files\Content.IE5\NS0P00H3\Clipart-Santa_w_lis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936" y="2025211"/>
            <a:ext cx="4045595" cy="3618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GB" dirty="0" smtClean="0"/>
              <a:t>Who are our stakeholders?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081"/>
            <a:ext cx="4114800" cy="5052848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Patients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Public/lay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Clinicians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Audit staff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Hospital managers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National leads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D4BA-B6C7-44E6-A53D-42C3A7B4382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66739" y="1484588"/>
            <a:ext cx="4114800" cy="505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Government depts.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Regulators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Commissioners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Third sector 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Independent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1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Thank you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43673" y="2112543"/>
            <a:ext cx="4225158" cy="74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www.ncepod.org.uk</a:t>
            </a:r>
          </a:p>
        </p:txBody>
      </p:sp>
      <p:pic>
        <p:nvPicPr>
          <p:cNvPr id="6" name="Picture 5" descr="NCEPOD logo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0908" y="3018167"/>
            <a:ext cx="2221616" cy="739933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 descr="https://encrypted-tbn2.gstatic.com/images?q=tbn:ANd9GcTn6e_yvEEKZGqngkOvFQKXiE5grEl9MBv8f3BIJGAnDVia4IA6BMWDw64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9838" y="3900615"/>
            <a:ext cx="816685" cy="60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447392" y="3925559"/>
            <a:ext cx="1975944" cy="6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@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ncepod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At the start of a study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876" y="1576542"/>
            <a:ext cx="8748464" cy="4966148"/>
          </a:xfrm>
          <a:noFill/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Anyone can suggest an </a:t>
            </a:r>
            <a:r>
              <a:rPr lang="en-GB" dirty="0" smtClean="0">
                <a:latin typeface="Calibri" pitchFamily="34" charset="0"/>
              </a:rPr>
              <a:t>idea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The end product therefore meets a need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Process ensures that it is not a lone concern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Colleges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Specialty associations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Lay representation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Funding bodies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Meeting with the study proposer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Identify other work in the area and speak to them</a:t>
            </a:r>
          </a:p>
          <a:p>
            <a:pPr lvl="1" eaLnBrk="1" hangingPunct="1">
              <a:lnSpc>
                <a:spcPct val="180000"/>
              </a:lnSpc>
              <a:buNone/>
            </a:pPr>
            <a:endParaRPr lang="en-GB" dirty="0" smtClean="0">
              <a:latin typeface="Calibri" pitchFamily="34" charset="0"/>
            </a:endParaRPr>
          </a:p>
          <a:p>
            <a:pPr lvl="1" eaLnBrk="1" hangingPunct="1">
              <a:lnSpc>
                <a:spcPct val="180000"/>
              </a:lnSpc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During the study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876" y="1576542"/>
            <a:ext cx="8748464" cy="4666593"/>
          </a:xfrm>
          <a:noFill/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Study </a:t>
            </a:r>
            <a:r>
              <a:rPr lang="en-GB" dirty="0" smtClean="0">
                <a:latin typeface="Calibri" pitchFamily="34" charset="0"/>
              </a:rPr>
              <a:t>advisory groups - identify the </a:t>
            </a:r>
            <a:r>
              <a:rPr lang="en-GB" dirty="0" smtClean="0">
                <a:latin typeface="Calibri" pitchFamily="34" charset="0"/>
              </a:rPr>
              <a:t>concerns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Multidisciplinary – clinical and patient/lay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Nominated members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Study proposers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Case reviewers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Multidisciplinary – clinical 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lnSpc>
                <a:spcPct val="180000"/>
              </a:lnSpc>
              <a:buFont typeface="Wingdings" pitchFamily="2" charset="2"/>
              <a:buChar char="§"/>
            </a:pPr>
            <a:endParaRPr lang="en-GB" sz="800" dirty="0" smtClean="0">
              <a:latin typeface="Calibri" pitchFamily="34" charset="0"/>
            </a:endParaRPr>
          </a:p>
          <a:p>
            <a:pPr lvl="1" eaLnBrk="1" hangingPunct="1">
              <a:lnSpc>
                <a:spcPct val="180000"/>
              </a:lnSpc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lvl="1" eaLnBrk="1" hangingPunct="1">
              <a:lnSpc>
                <a:spcPct val="180000"/>
              </a:lnSpc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During the study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404" y="2238701"/>
            <a:ext cx="8258204" cy="3988675"/>
          </a:xfrm>
          <a:noFill/>
        </p:spPr>
        <p:txBody>
          <a:bodyPr/>
          <a:lstStyle/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Local Reporters and Ambassadors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Organisational questionnaire – medical directors</a:t>
            </a:r>
            <a:endParaRPr lang="en-US" dirty="0" smtClean="0">
              <a:latin typeface="Calibri" pitchFamily="34" charset="0"/>
            </a:endParaRP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Clinical questionnaires – those involved in </a:t>
            </a:r>
            <a:r>
              <a:rPr lang="en-GB" dirty="0" smtClean="0">
                <a:latin typeface="Calibri" pitchFamily="34" charset="0"/>
              </a:rPr>
              <a:t>care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Patient/parent/carer questionnaire</a:t>
            </a:r>
            <a:endParaRPr lang="en-GB" dirty="0" smtClean="0">
              <a:latin typeface="Calibri" pitchFamily="34" charset="0"/>
            </a:endParaRPr>
          </a:p>
        </p:txBody>
      </p:sp>
      <p:pic>
        <p:nvPicPr>
          <p:cNvPr id="4" name="Picture 4" descr="Image result for hattie jacques matron"/>
          <p:cNvPicPr>
            <a:picLocks noChangeAspect="1" noChangeArrowheads="1"/>
          </p:cNvPicPr>
          <p:nvPr/>
        </p:nvPicPr>
        <p:blipFill>
          <a:blip r:embed="rId3" cstate="print"/>
          <a:srcRect l="6678" r="6514"/>
          <a:stretch>
            <a:fillRect/>
          </a:stretch>
        </p:blipFill>
        <p:spPr bwMode="auto">
          <a:xfrm>
            <a:off x="7012541" y="1267879"/>
            <a:ext cx="1911432" cy="1506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Image result for sir lancelot spratt"/>
          <p:cNvPicPr>
            <a:picLocks noChangeAspect="1" noChangeArrowheads="1"/>
          </p:cNvPicPr>
          <p:nvPr/>
        </p:nvPicPr>
        <p:blipFill>
          <a:blip r:embed="rId4" cstate="print"/>
          <a:srcRect l="4415" t="3571" r="32045" b="3571"/>
          <a:stretch>
            <a:fillRect/>
          </a:stretch>
        </p:blipFill>
        <p:spPr bwMode="auto">
          <a:xfrm>
            <a:off x="6936828" y="1355834"/>
            <a:ext cx="1891862" cy="1691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2" descr="Image result for dr mark juni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704" y="1441298"/>
            <a:ext cx="1930744" cy="1915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During the study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404" y="1418882"/>
            <a:ext cx="8699644" cy="5060745"/>
          </a:xfrm>
          <a:noFill/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Mee</a:t>
            </a:r>
            <a:r>
              <a:rPr lang="en-GB" dirty="0" smtClean="0">
                <a:latin typeface="Calibri" pitchFamily="34" charset="0"/>
              </a:rPr>
              <a:t>t people at topic specific conferences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Stands at meetings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Arrange to meet people to talk about the work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Newsletters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Flyers</a:t>
            </a:r>
            <a:endParaRPr lang="en-US" dirty="0" smtClean="0"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Social media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Talks</a:t>
            </a:r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Towards the end of the study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1" y="1371596"/>
            <a:ext cx="8371491" cy="51710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Results </a:t>
            </a:r>
            <a:r>
              <a:rPr lang="en-GB" sz="2800" dirty="0" smtClean="0">
                <a:latin typeface="Calibri" pitchFamily="34" charset="0"/>
              </a:rPr>
              <a:t>are reviewed </a:t>
            </a:r>
            <a:r>
              <a:rPr lang="en-GB" sz="2800" dirty="0" smtClean="0">
                <a:latin typeface="Calibri" pitchFamily="34" charset="0"/>
              </a:rPr>
              <a:t>by the </a:t>
            </a:r>
          </a:p>
          <a:p>
            <a:pPr marL="995363" lvl="1" indent="-365125" eaLnBrk="1" hangingPunct="1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Study Advisory Group</a:t>
            </a:r>
          </a:p>
          <a:p>
            <a:pPr marL="995363" lvl="1" indent="-365125" eaLnBrk="1" hangingPunct="1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Case reviewers </a:t>
            </a:r>
            <a:endParaRPr lang="en-GB" sz="2400" dirty="0" smtClean="0">
              <a:latin typeface="Calibri" pitchFamily="34" charset="0"/>
            </a:endParaRPr>
          </a:p>
          <a:p>
            <a:pPr marL="995363" lvl="1" indent="-365125" eaLnBrk="1" hangingPunct="1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Lay group</a:t>
            </a:r>
            <a:endParaRPr lang="en-GB" sz="2400" dirty="0" smtClean="0">
              <a:latin typeface="Calibri" pitchFamily="34" charset="0"/>
            </a:endParaRPr>
          </a:p>
          <a:p>
            <a:pPr marL="995363" lvl="1" indent="-365125" eaLnBrk="1" hangingPunct="1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NCEPOD Steering Group – Colleges/Associations</a:t>
            </a:r>
          </a:p>
          <a:p>
            <a:pPr marL="995363" lvl="1" indent="-365125" eaLnBrk="1" hangingPunct="1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HQIP’s Independent Advisory Group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800" dirty="0" smtClean="0">
              <a:latin typeface="Calibri" pitchFamily="34" charset="0"/>
            </a:endParaRPr>
          </a:p>
          <a:p>
            <a:pPr marL="361950" lvl="1" indent="-36195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Recommendations - consensus exercise</a:t>
            </a:r>
          </a:p>
          <a:p>
            <a:pPr marL="993775" lvl="2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Linked to existing ones if possible – start to bring in other organisations</a:t>
            </a: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sz="800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60000"/>
              </a:lnSpc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Prior to publication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49" y="1608082"/>
            <a:ext cx="8639504" cy="493459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See what other work is going </a:t>
            </a:r>
            <a:r>
              <a:rPr lang="en-GB" dirty="0" smtClean="0">
                <a:latin typeface="Calibri" pitchFamily="34" charset="0"/>
              </a:rPr>
              <a:t>on</a:t>
            </a:r>
          </a:p>
          <a:p>
            <a:pPr marL="593725" lvl="1" indent="-363538" eaLnBrk="1" hangingPunct="1">
              <a:buNone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Start notifying organisations </a:t>
            </a:r>
            <a:r>
              <a:rPr lang="en-GB" dirty="0" smtClean="0">
                <a:latin typeface="Calibri" pitchFamily="34" charset="0"/>
              </a:rPr>
              <a:t>that </a:t>
            </a:r>
            <a:r>
              <a:rPr lang="en-GB" dirty="0" smtClean="0">
                <a:latin typeface="Calibri" pitchFamily="34" charset="0"/>
              </a:rPr>
              <a:t>may be responsible for </a:t>
            </a:r>
            <a:r>
              <a:rPr lang="en-GB" dirty="0" smtClean="0">
                <a:latin typeface="Calibri" pitchFamily="34" charset="0"/>
              </a:rPr>
              <a:t>acting on a recommendation</a:t>
            </a:r>
          </a:p>
          <a:p>
            <a:pPr marL="593725" lvl="1" indent="-363538" eaLnBrk="1" hangingPunct="1">
              <a:buNone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Have meetings to informally discuss the findings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Send </a:t>
            </a:r>
            <a:r>
              <a:rPr lang="en-GB" dirty="0" smtClean="0">
                <a:latin typeface="Calibri" pitchFamily="34" charset="0"/>
              </a:rPr>
              <a:t>copies under embargo </a:t>
            </a:r>
            <a:r>
              <a:rPr lang="en-GB" dirty="0" smtClean="0">
                <a:latin typeface="Calibri" pitchFamily="34" charset="0"/>
              </a:rPr>
              <a:t>a month </a:t>
            </a:r>
            <a:r>
              <a:rPr lang="en-GB" dirty="0" smtClean="0">
                <a:latin typeface="Calibri" pitchFamily="34" charset="0"/>
              </a:rPr>
              <a:t>ahead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Remind people why the study was </a:t>
            </a:r>
            <a:r>
              <a:rPr lang="en-GB" dirty="0" smtClean="0">
                <a:latin typeface="Calibri" pitchFamily="34" charset="0"/>
              </a:rPr>
              <a:t>undertaken</a:t>
            </a:r>
          </a:p>
          <a:p>
            <a:pPr marL="993775" lvl="2" indent="-363538" eaLnBrk="1" hangingPunct="1">
              <a:buNone/>
            </a:pPr>
            <a:endParaRPr lang="en-GB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sz="800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60000"/>
              </a:lnSpc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At publication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48" y="1608082"/>
            <a:ext cx="8387255" cy="4934597"/>
          </a:xfrm>
        </p:spPr>
        <p:txBody>
          <a:bodyPr/>
          <a:lstStyle/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Invite responses to the report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Invite high profile people to speak at the report launch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Disseminate the report as far as possible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Create a buzz on social media </a:t>
            </a: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sz="1200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Work with press contacts for coverage on the day and as follow-up pieces</a:t>
            </a:r>
          </a:p>
          <a:p>
            <a:pPr marL="993775" lvl="2" indent="-363538" eaLnBrk="1" hangingPunct="1">
              <a:buNone/>
            </a:pPr>
            <a:endParaRPr lang="en-GB" dirty="0" smtClean="0">
              <a:latin typeface="Calibri" pitchFamily="34" charset="0"/>
            </a:endParaRPr>
          </a:p>
          <a:p>
            <a:pPr marL="593725" lvl="1" indent="-363538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sz="800" dirty="0" smtClean="0">
              <a:latin typeface="Calibri" pitchFamily="34" charset="0"/>
            </a:endParaRPr>
          </a:p>
          <a:p>
            <a:pPr marL="762000" lvl="2" indent="-36195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200" dirty="0" smtClean="0">
              <a:latin typeface="Calibri" pitchFamily="34" charset="0"/>
            </a:endParaRPr>
          </a:p>
          <a:p>
            <a:pPr eaLnBrk="1" hangingPunct="1">
              <a:lnSpc>
                <a:spcPct val="60000"/>
              </a:lnSpc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565</Words>
  <Application>Microsoft Office PowerPoint</Application>
  <PresentationFormat>On-screen Show (4:3)</PresentationFormat>
  <Paragraphs>189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  Engaging with Stakeholders  </vt:lpstr>
      <vt:lpstr>Who are our stakeholders?</vt:lpstr>
      <vt:lpstr>At the start of a study</vt:lpstr>
      <vt:lpstr>During the study</vt:lpstr>
      <vt:lpstr>During the study</vt:lpstr>
      <vt:lpstr>During the study</vt:lpstr>
      <vt:lpstr>Towards the end of the study</vt:lpstr>
      <vt:lpstr>Prior to publication</vt:lpstr>
      <vt:lpstr>At publication</vt:lpstr>
      <vt:lpstr>Post publication</vt:lpstr>
      <vt:lpstr>Post publication</vt:lpstr>
      <vt:lpstr>     Audit tools</vt:lpstr>
      <vt:lpstr>Posters</vt:lpstr>
      <vt:lpstr>Reports</vt:lpstr>
      <vt:lpstr>Tracheostomy</vt:lpstr>
      <vt:lpstr>Sepsis</vt:lpstr>
      <vt:lpstr>Non-invasive ventilation</vt:lpstr>
      <vt:lpstr>Summary</vt:lpstr>
      <vt:lpstr>Top tip</vt:lpstr>
      <vt:lpstr>Thank you</vt:lpstr>
    </vt:vector>
  </TitlesOfParts>
  <Company>NCEPOD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</dc:title>
  <dc:creator>Marisa Mason</dc:creator>
  <cp:lastModifiedBy>mmason</cp:lastModifiedBy>
  <cp:revision>303</cp:revision>
  <dcterms:created xsi:type="dcterms:W3CDTF">2008-11-02T22:09:09Z</dcterms:created>
  <dcterms:modified xsi:type="dcterms:W3CDTF">2017-05-02T22:44:55Z</dcterms:modified>
</cp:coreProperties>
</file>